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12192000"/>
  <p:notesSz cx="6858000" cy="9144000"/>
  <p:embeddedFontLst>
    <p:embeddedFont>
      <p:font typeface="Nanum Gothic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5" roundtripDataSignature="AMtx7mhlCOV2rB0H1iH/rrZVuWeqEt9H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A76F0FB-0EF8-4BD5-BEDF-DA48B57ABF58}">
  <a:tblStyle styleId="{BA76F0FB-0EF8-4BD5-BEDF-DA48B57ABF58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35257E3-8462-4009-BBE6-FF6B6E85AB27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anumGothic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font" Target="fonts/NanumGothic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안녕하세요 1팀 주조상궁의 발표를 시작하겠습니다.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술을 활용해서 정보를 제공하는 서비스의 특징에서 착안해서 주조상궁이라 이름을 붙였습니다.</a:t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처음에 기획한 서비스의 형태는 다음과 같았습니다. 테이블의 사진을 찍으면 술과 안주를 인식해서 해당 label의 조합을 점수로 알려주는 형태입니다.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이를 위해서 1. 데이터셋 제작 2. 모델 학습 3. 서비스 개발의 총 3단계가 필요하다 판단 및 계획 후 단계별로 실행하였습니다.</a:t>
            </a:r>
            <a:endParaRPr/>
          </a:p>
        </p:txBody>
      </p:sp>
      <p:sp>
        <p:nvSpPr>
          <p:cNvPr id="231" name="Google Shape;23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아이디어 회의와 자료 조사를 위해 많은 시간을 할애하여 많은 의견을 나누고 정보를 공유했습니다.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최종적으로 Notion 무료 플랜의 80%을 사용했고, slack 메시지는 604개가 쌓였습니다. (사실 슬랙은 카톡으로 버티다 안되겠다 싶어서 사용한지 일주일정도 되었습니다.)</a:t>
            </a:r>
            <a:endParaRPr/>
          </a:p>
        </p:txBody>
      </p:sp>
      <p:sp>
        <p:nvSpPr>
          <p:cNvPr id="250" name="Google Shape;25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다양한 모델 탐색 후 저희 조는 YOLO모델을 사용하기로 결정했습니다.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혹시 YOLO 를 들어보셨나요? 아마 You only live once라고 많이 알고계실겁니다. 저도 한번사는 인생 재밌게 살려고 노력하고 있는데요</a:t>
            </a:r>
            <a:endParaRPr/>
          </a:p>
        </p:txBody>
      </p:sp>
      <p:sp>
        <p:nvSpPr>
          <p:cNvPr id="264" name="Google Shape;26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YOLO는 You only look once의 약자로 이미지 한장에 하나의 label만 들어있는 사진을 분류하는 image classification과 사진속 label의 위치를 잡아내는 image localization이 합쳐진 형태인 image detection의 한 종류 입니다. 전통적인 image detection 모델에 비해 월등한 detection 속도를 내고 있는것으로 알려져 있습니다.</a:t>
            </a:r>
            <a:endParaRPr/>
          </a:p>
        </p:txBody>
      </p:sp>
      <p:sp>
        <p:nvSpPr>
          <p:cNvPr id="275" name="Google Shape;275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YOLO의 원리는 다음과 같습니다.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이미지에 수많은 구역을 나누어 해당 구역별로 이미지 하나로 생각해서 해당 영역에 존재하는 label의 확률을 계산합니다.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그리고 보다 더 작은 구역별 label 확률을 같이 고려하여 전체 이미지에서 label이 존재하는 영역과 무슨 label인지 찾아냅니다.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YOLOv5 모델의 구조는 다음과 같습니다.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Backbone 영역은 기존의 딥러닝과 비슷하게 image의 feature맵을 추출하는 영역입니다.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Neck 영역은 feature맵을 사용하여 convolution network를 거쳐 확률을 계산하는 영역입니다.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각기 다른 크기의 3개의 anchor box를 적용해서 확률을 계산합니다.</a:t>
            </a:r>
            <a:endParaRPr/>
          </a:p>
        </p:txBody>
      </p:sp>
      <p:sp>
        <p:nvSpPr>
          <p:cNvPr id="303" name="Google Shape;30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모델 학습을 위해서 총 47종의 label 이미지를 각 100장 이상씩 수집하여 총 6,595장의 이미지를 수집 및 전처리 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이미지 전처리는 bounding box를 생성하는 과정. 즉 label을 지정해주는 작업입니다.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Bounding box는 사각형의 왼쪽 상단의 점의 x,y위치와 너비와 높이값 총 4개의 값을 사용해서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이미지에 존재하는 음식과 술의 위치를 박스 모양으로 정확한 위치를 지정해주는 작업입니다.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6,595장의 이미지에 이 작업을 하는동안 5명의 팀원들이 총 25시간 이상을 소모하였습니다.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이렇게 전처리된 이미지 및 label 정보와 YOLOv5 모델을 사용해서 weights가 음식 및 술에 맞게 최적화된 학습된 모델을 생성하였습니다.</a:t>
            </a:r>
            <a:endParaRPr/>
          </a:p>
        </p:txBody>
      </p:sp>
      <p:sp>
        <p:nvSpPr>
          <p:cNvPr id="352" name="Google Shape;352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이미지는 프로젝트의 전체적인 구조입니다.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인터넷에서 수집한 이미지를 AWS EC2 및 Google Colab을 사용하여 YOLOv5 모델을 학습시켰습니다.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이렇게 학습된 모델을 Flask 서버에서 돌려 결과를 도출해 Client에 전달하는 구조로 서비스를 만들었습니다.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 순서입니다. 배경, 팀 구성 및 역할, 수행 절차 및 방법, 수행 결과, 느낀 점 순서대로 말씀드리겠습니다.</a:t>
            </a:r>
            <a:endParaRPr/>
          </a:p>
        </p:txBody>
      </p:sp>
      <p:sp>
        <p:nvSpPr>
          <p:cNvPr id="96" name="Google Shape;9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모델을 학습시켰던 방법 및 기록입니다.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YOLOv5 모델은 s,m,l,x의 각기 층의 깊이가 다른 4가지 세부 모델이 존재하고 이 모델들은 학습 속도와 정확도가 각기 다릅니다.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EC2의 GPU는 nvidia의 tesla m60으로 고정되어있지만, Colab은 더 고급의 GPU 4가지가 랜덤으로 배정되어 학습을 시킬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때문에 다양한 조건 및 4가지 모델을 모두 학습시키며 최적의 정확도를 나타내는 모델을 만들기 위해 많은 시간을 소요했습니다.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AWS가 18시 30분에 닫히는 문제로 인해 다음날 이어서 학습시키는 방식으로 진행했습니다.</a:t>
            </a:r>
            <a:endParaRPr/>
          </a:p>
        </p:txBody>
      </p:sp>
      <p:sp>
        <p:nvSpPr>
          <p:cNvPr id="386" name="Google Shape;386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모델을 학습시킨 결과입니다.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결과적으로 EC2를 사용해 m모델로 학습시키는게 최적의 결과 및 과정을 만들어 낼 수 있었고 모델의 구조는 위와 같습니다.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오른쪽의 그래프에 precisio과 recall값이 100 epoch를 거치며 상승하여 약 0.9의 수치를 나타낼 수 있었습니다.</a:t>
            </a:r>
            <a:endParaRPr/>
          </a:p>
        </p:txBody>
      </p:sp>
      <p:sp>
        <p:nvSpPr>
          <p:cNvPr id="419" name="Google Shape;419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완성된 서비스의 모습입니다.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이미지를 업로드 후 예측시작 버튼을 누르면 사진속에서 술과 안주를 인식해서 궁합 점수를 나타냅니다.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술이나 안주중에 한가지 종류만 있다면 어떤것과 먹으면 더 좋을지 간단한 추천을 제공합니다.</a:t>
            </a:r>
            <a:endParaRPr/>
          </a:p>
        </p:txBody>
      </p:sp>
      <p:sp>
        <p:nvSpPr>
          <p:cNvPr id="436" name="Google Shape;436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배경입니다.</a:t>
            </a:r>
            <a:endParaRPr/>
          </a:p>
        </p:txBody>
      </p:sp>
      <p:sp>
        <p:nvSpPr>
          <p:cNvPr id="113" name="Google Shape;11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저희조는 가장 먼저 어떤 주제를 선택할지 고민하는 단계에서 코로나와 관련된 서비스를 만들어보자 라고 모두 의견을 맞췄습니다. 코로나로 집에 머무는 시간이 많아졌단 사실에서 착안해 혼술족이 유용하게 사용할 수 있는 서비스를 생각해 냈고, 혼술족에게 어떤 인공지능 서비스가 유용할까 라고 생각하다 술과 안주를 사진으로 찍었을때 조합의 궁합 점수를 추천해주는 서비스를 생각해냈습니다.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비슷한 서비를 찾아봤을때, 일반 음식의 영양정보를 제공해주는 서비스 이외에 비슷한 서비스는 없었기에 그리고 추후 술과 음식의 영양 정보까지 전달할 수 있을것이라 생각하고. 재밌게 프로젝트를 진행할 수 있겠단 생각아래 팀원들과 재밌게 프로젝트를 시작하였습니다. </a:t>
            </a:r>
            <a:endParaRPr/>
          </a:p>
        </p:txBody>
      </p:sp>
      <p:sp>
        <p:nvSpPr>
          <p:cNvPr id="121" name="Google Shape;12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다음으로 팀원들이 맡았던 역할입니다.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FE, BE 개발 및 데이터 수집과 가공까지 모두 골고루 참여했습니다. </a:t>
            </a:r>
            <a:endParaRPr/>
          </a:p>
        </p:txBody>
      </p:sp>
      <p:sp>
        <p:nvSpPr>
          <p:cNvPr id="154" name="Google Shape;15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팀원들의 맡았던 역할의 자세한 내용입니다.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FE는 효과적으로 보여줄 수 있는 기능을 추가하는 부분에 대부분의 시간이 소요되었습니다.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모델은 학습시킬 모델을 찾는 시간보다 학습시키는데 대부분의 시간이 필요했습니다. (EC2 GPU가 생각보다 부족했습니다..)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크롤링을 통해 수집은 빠르게 이루어졌지만, 후가공을 수작업으로 하는데 시간이 많이 걸렸습니다.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BE는 Flask를 바탕으로 구성을 만들고 학습된 YOLO 모델을 올리는데 시간이 걸렸습니다.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약 3주의 시간동안 계획을 짜고 실행하느라 시간이 빠르게 지나갔습니다.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약 2일의 시간동안 아이디어 회의를 통해 주제를 정하고 아주 길었던 일주일동안 데이터 수집 및 전처리를 수동으로 하나씩 진행했습니다.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전처리와 동시에 모델 학습을 시작했고 EC2와 Colab을 적절히 섞어서 이용했지만 약 100 epoch를 학습시키는데 12시간 이상이 걸려 4월 8일부터 매일 꾸준히 다양한 환경에서 학습을 진행하며 높은 정확도가 나오는 학습 조건을 찾았습니다.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및 최종 테스트까지는 약 일주일의 시간이 걸렸습니다.</a:t>
            </a:r>
            <a:endParaRPr/>
          </a:p>
        </p:txBody>
      </p:sp>
      <p:sp>
        <p:nvSpPr>
          <p:cNvPr id="218" name="Google Shape;21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8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7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/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8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8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8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/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" type="body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/>
        </p:txBody>
      </p:sp>
      <p:sp>
        <p:nvSpPr>
          <p:cNvPr id="30" name="Google Shape;30;p30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/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2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2"/>
          <p:cNvSpPr txBox="1"/>
          <p:nvPr>
            <p:ph idx="3" type="body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2"/>
          <p:cNvSpPr txBox="1"/>
          <p:nvPr>
            <p:ph idx="4" type="body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3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5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5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6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3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FA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8.jp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5.jpg"/><Relationship Id="rId5" Type="http://schemas.openxmlformats.org/officeDocument/2006/relationships/image" Target="../media/image27.jpg"/><Relationship Id="rId6" Type="http://schemas.openxmlformats.org/officeDocument/2006/relationships/image" Target="../media/image19.png"/><Relationship Id="rId7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3943955" y="402031"/>
            <a:ext cx="4304087" cy="430408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5364360" y="4019706"/>
            <a:ext cx="14632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酒 조 상 궁</a:t>
            </a:r>
            <a:endParaRPr/>
          </a:p>
        </p:txBody>
      </p:sp>
      <p:graphicFrame>
        <p:nvGraphicFramePr>
          <p:cNvPr id="91" name="Google Shape;91;p1"/>
          <p:cNvGraphicFramePr/>
          <p:nvPr/>
        </p:nvGraphicFramePr>
        <p:xfrm>
          <a:off x="3388106" y="51175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{BA76F0FB-0EF8-4BD5-BEDF-DA48B57ABF58}</a:tableStyleId>
              </a:tblPr>
              <a:tblGrid>
                <a:gridCol w="1196525"/>
                <a:gridCol w="4219250"/>
              </a:tblGrid>
              <a:tr h="312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주             제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Object-Detecting 기술</a:t>
                      </a:r>
                      <a:r>
                        <a:rPr lang="ko-KR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활용</a:t>
                      </a:r>
                      <a:r>
                        <a:rPr lang="ko-KR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술-안주 궁합 측정 서비스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팀             명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1팀 (주조상궁)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팀             원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김주빈,</a:t>
                      </a:r>
                      <a:r>
                        <a:rPr lang="ko-KR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 심영석, 이창민, 정연욱, 최유숙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훈련과정 명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인공지능 서비스</a:t>
                      </a:r>
                      <a:r>
                        <a:rPr lang="ko-KR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 개발 C반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운영기관 명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멀티캠퍼스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한복 - 나무위키" id="92" name="Google Shape;9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4047" y="906804"/>
            <a:ext cx="2029992" cy="3001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/>
          <p:nvPr/>
        </p:nvSpPr>
        <p:spPr>
          <a:xfrm>
            <a:off x="6479123" y="1482305"/>
            <a:ext cx="972809" cy="324883"/>
          </a:xfrm>
          <a:prstGeom prst="rect">
            <a:avLst/>
          </a:prstGeom>
          <a:solidFill>
            <a:srgbClr val="F4C7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</a:t>
            </a:r>
            <a:endParaRPr/>
          </a:p>
        </p:txBody>
      </p:sp>
      <p:sp>
        <p:nvSpPr>
          <p:cNvPr id="234" name="Google Shape;234;p10"/>
          <p:cNvSpPr/>
          <p:nvPr/>
        </p:nvSpPr>
        <p:spPr>
          <a:xfrm>
            <a:off x="6479123" y="2440280"/>
            <a:ext cx="972810" cy="324883"/>
          </a:xfrm>
          <a:prstGeom prst="rect">
            <a:avLst/>
          </a:prstGeom>
          <a:solidFill>
            <a:srgbClr val="F4C7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명</a:t>
            </a:r>
            <a:endParaRPr/>
          </a:p>
        </p:txBody>
      </p:sp>
      <p:sp>
        <p:nvSpPr>
          <p:cNvPr id="235" name="Google Shape;235;p10"/>
          <p:cNvSpPr/>
          <p:nvPr/>
        </p:nvSpPr>
        <p:spPr>
          <a:xfrm>
            <a:off x="6479123" y="3476110"/>
            <a:ext cx="972808" cy="324883"/>
          </a:xfrm>
          <a:prstGeom prst="rect">
            <a:avLst/>
          </a:prstGeom>
          <a:solidFill>
            <a:srgbClr val="F4C7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사항</a:t>
            </a:r>
            <a:endParaRPr/>
          </a:p>
        </p:txBody>
      </p:sp>
      <p:sp>
        <p:nvSpPr>
          <p:cNvPr id="236" name="Google Shape;236;p10"/>
          <p:cNvSpPr txBox="1"/>
          <p:nvPr/>
        </p:nvSpPr>
        <p:spPr>
          <a:xfrm>
            <a:off x="7547523" y="1506246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"/>
          <p:cNvSpPr txBox="1"/>
          <p:nvPr/>
        </p:nvSpPr>
        <p:spPr>
          <a:xfrm>
            <a:off x="7547523" y="2459719"/>
            <a:ext cx="42286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Object-Detecting 기술 활용 술/안주 궁합 측정 서비스</a:t>
            </a:r>
            <a:endParaRPr/>
          </a:p>
        </p:txBody>
      </p:sp>
      <p:sp>
        <p:nvSpPr>
          <p:cNvPr id="238" name="Google Shape;238;p10"/>
          <p:cNvSpPr txBox="1"/>
          <p:nvPr/>
        </p:nvSpPr>
        <p:spPr>
          <a:xfrm>
            <a:off x="7547523" y="3323939"/>
            <a:ext cx="4137474" cy="1331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술/안주 데이터셋 제작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술/안주 Object-Detecting 모델 제작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 탑재한 서비스 개발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rgbClr val="F4C7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" name="Google Shape;240;p10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241" name="Google Shape;241;p10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수행 절차 및 방법</a:t>
              </a:r>
              <a:endParaRPr/>
            </a:p>
          </p:txBody>
        </p:sp>
        <p:sp>
          <p:nvSpPr>
            <p:cNvPr id="242" name="Google Shape;242;p10"/>
            <p:cNvSpPr txBox="1"/>
            <p:nvPr/>
          </p:nvSpPr>
          <p:spPr>
            <a:xfrm>
              <a:off x="1150096" y="831221"/>
              <a:ext cx="2153154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 procedure and method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lass bottle &lt;strong&gt;icon&lt;/strong&gt; png Bottle &lt;strong&gt;icon&lt;/strong&gt; png free download" id="243" name="Google Shape;2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250" y="307250"/>
            <a:ext cx="757101" cy="7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0"/>
          <p:cNvSpPr txBox="1"/>
          <p:nvPr/>
        </p:nvSpPr>
        <p:spPr>
          <a:xfrm>
            <a:off x="7547523" y="1482305"/>
            <a:ext cx="30299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사진을 찍어 술/안주의 궁합 정보를 전달</a:t>
            </a:r>
            <a:endParaRPr/>
          </a:p>
        </p:txBody>
      </p:sp>
      <p:pic>
        <p:nvPicPr>
          <p:cNvPr id="245" name="Google Shape;24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820" y="1495521"/>
            <a:ext cx="4698323" cy="4705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0"/>
          <p:cNvSpPr/>
          <p:nvPr/>
        </p:nvSpPr>
        <p:spPr>
          <a:xfrm>
            <a:off x="1246909" y="4430684"/>
            <a:ext cx="3682538" cy="13217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와인과 조개찜 : 100점입니다!!!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"/>
          <p:cNvSpPr txBox="1"/>
          <p:nvPr/>
        </p:nvSpPr>
        <p:spPr>
          <a:xfrm>
            <a:off x="7547523" y="1506246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1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rgbClr val="F4C7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Google Shape;254;p11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255" name="Google Shape;255;p11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수행 절차 및 방법</a:t>
              </a:r>
              <a:endParaRPr/>
            </a:p>
          </p:txBody>
        </p:sp>
        <p:sp>
          <p:nvSpPr>
            <p:cNvPr id="256" name="Google Shape;256;p11"/>
            <p:cNvSpPr txBox="1"/>
            <p:nvPr/>
          </p:nvSpPr>
          <p:spPr>
            <a:xfrm>
              <a:off x="1150096" y="831221"/>
              <a:ext cx="2153154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 procedure and method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lass bottle &lt;strong&gt;icon&lt;/strong&gt; png Bottle &lt;strong&gt;icon&lt;/strong&gt; png free download" id="257" name="Google Shape;2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250" y="307250"/>
            <a:ext cx="757101" cy="7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9888" y="895351"/>
            <a:ext cx="2257740" cy="55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2416" y="1948063"/>
            <a:ext cx="4193584" cy="106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31420" y="3775525"/>
            <a:ext cx="3785324" cy="2230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rgbClr val="F4C7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12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268" name="Google Shape;268;p12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수행 절차 및 방법</a:t>
              </a:r>
              <a:endParaRPr/>
            </a:p>
          </p:txBody>
        </p:sp>
        <p:sp>
          <p:nvSpPr>
            <p:cNvPr id="269" name="Google Shape;269;p12"/>
            <p:cNvSpPr txBox="1"/>
            <p:nvPr/>
          </p:nvSpPr>
          <p:spPr>
            <a:xfrm>
              <a:off x="1150096" y="831221"/>
              <a:ext cx="2153154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 procedure and method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lass bottle &lt;strong&gt;icon&lt;/strong&gt; png Bottle &lt;strong&gt;icon&lt;/strong&gt; png free download" id="270" name="Google Shape;27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250" y="307250"/>
            <a:ext cx="757101" cy="7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0733" y="1649132"/>
            <a:ext cx="7390534" cy="4088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rgbClr val="F4C7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13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280" name="Google Shape;280;p13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수행 절차 및 방법</a:t>
              </a:r>
              <a:endParaRPr/>
            </a:p>
          </p:txBody>
        </p:sp>
        <p:sp>
          <p:nvSpPr>
            <p:cNvPr id="281" name="Google Shape;281;p13"/>
            <p:cNvSpPr txBox="1"/>
            <p:nvPr/>
          </p:nvSpPr>
          <p:spPr>
            <a:xfrm>
              <a:off x="1150096" y="831221"/>
              <a:ext cx="2153154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 procedure and method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lass bottle &lt;strong&gt;icon&lt;/strong&gt; png Bottle &lt;strong&gt;icon&lt;/strong&gt; png free download" id="282" name="Google Shape;28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250" y="307250"/>
            <a:ext cx="757101" cy="7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5039" y="2423702"/>
            <a:ext cx="5201920" cy="292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8040" y="1127421"/>
            <a:ext cx="4215918" cy="112672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3"/>
          <p:cNvSpPr txBox="1"/>
          <p:nvPr/>
        </p:nvSpPr>
        <p:spPr>
          <a:xfrm>
            <a:off x="0" y="5519342"/>
            <a:ext cx="12191999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image classification + image localization</a:t>
            </a:r>
            <a:endParaRPr b="0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3"/>
          <p:cNvSpPr txBox="1"/>
          <p:nvPr/>
        </p:nvSpPr>
        <p:spPr>
          <a:xfrm>
            <a:off x="0" y="6604255"/>
            <a:ext cx="12191998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출처 : https://github.com/ultralytics/yolov5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4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rgbClr val="F4C7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14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295" name="Google Shape;295;p14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수행 절차 및 방법</a:t>
              </a:r>
              <a:endParaRPr/>
            </a:p>
          </p:txBody>
        </p:sp>
        <p:sp>
          <p:nvSpPr>
            <p:cNvPr id="296" name="Google Shape;296;p14"/>
            <p:cNvSpPr txBox="1"/>
            <p:nvPr/>
          </p:nvSpPr>
          <p:spPr>
            <a:xfrm>
              <a:off x="1150096" y="831221"/>
              <a:ext cx="2153154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 procedure and method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lass bottle &lt;strong&gt;icon&lt;/strong&gt; png Bottle &lt;strong&gt;icon&lt;/strong&gt; png free download" id="297" name="Google Shape;2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250" y="307250"/>
            <a:ext cx="757101" cy="7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4"/>
          <p:cNvSpPr txBox="1"/>
          <p:nvPr/>
        </p:nvSpPr>
        <p:spPr>
          <a:xfrm>
            <a:off x="0" y="6604255"/>
            <a:ext cx="121919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출처 : You Only Look Once: Unified, Real-Time Object Detection (oseph Redmon∗ † University of Washington∗ , Allen Institute for AI† , Facebook AI Research¶)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2674" y="1343516"/>
            <a:ext cx="7486650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5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rgbClr val="F4C7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7" name="Google Shape;307;p15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308" name="Google Shape;308;p1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수행 절차 및 방법</a:t>
              </a:r>
              <a:endParaRPr/>
            </a:p>
          </p:txBody>
        </p:sp>
        <p:sp>
          <p:nvSpPr>
            <p:cNvPr id="309" name="Google Shape;309;p15"/>
            <p:cNvSpPr txBox="1"/>
            <p:nvPr/>
          </p:nvSpPr>
          <p:spPr>
            <a:xfrm>
              <a:off x="1150096" y="831221"/>
              <a:ext cx="2153154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 procedure and method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lass bottle &lt;strong&gt;icon&lt;/strong&gt; png Bottle &lt;strong&gt;icon&lt;/strong&gt; png free download" id="310" name="Google Shape;3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250" y="307250"/>
            <a:ext cx="757101" cy="7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5"/>
          <p:cNvSpPr txBox="1"/>
          <p:nvPr/>
        </p:nvSpPr>
        <p:spPr>
          <a:xfrm>
            <a:off x="0" y="6604255"/>
            <a:ext cx="121919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출처 : https://www.programmersought.com/article/65966345519/</a:t>
            </a:r>
            <a:endParaRPr/>
          </a:p>
        </p:txBody>
      </p:sp>
      <p:pic>
        <p:nvPicPr>
          <p:cNvPr id="312" name="Google Shape;31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7369" y="1474118"/>
            <a:ext cx="8557260" cy="4619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/>
          <p:nvPr/>
        </p:nvSpPr>
        <p:spPr>
          <a:xfrm>
            <a:off x="-14561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6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rgbClr val="F4C7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16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321" name="Google Shape;321;p16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수행 절차 및 방법</a:t>
              </a:r>
              <a:endParaRPr/>
            </a:p>
          </p:txBody>
        </p:sp>
        <p:sp>
          <p:nvSpPr>
            <p:cNvPr id="322" name="Google Shape;322;p16"/>
            <p:cNvSpPr txBox="1"/>
            <p:nvPr/>
          </p:nvSpPr>
          <p:spPr>
            <a:xfrm>
              <a:off x="1150096" y="831221"/>
              <a:ext cx="2153154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 procedure and method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lass bottle &lt;strong&gt;icon&lt;/strong&gt; png Bottle &lt;strong&gt;icon&lt;/strong&gt; png free download" id="323" name="Google Shape;32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250" y="307250"/>
            <a:ext cx="757101" cy="7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6"/>
          <p:cNvSpPr/>
          <p:nvPr/>
        </p:nvSpPr>
        <p:spPr>
          <a:xfrm>
            <a:off x="5719342" y="3254418"/>
            <a:ext cx="2767800" cy="2767800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Instagram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6"/>
          <p:cNvSpPr/>
          <p:nvPr/>
        </p:nvSpPr>
        <p:spPr>
          <a:xfrm>
            <a:off x="3675736" y="3254418"/>
            <a:ext cx="2767800" cy="2767800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Naver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6"/>
          <p:cNvSpPr/>
          <p:nvPr/>
        </p:nvSpPr>
        <p:spPr>
          <a:xfrm>
            <a:off x="4697539" y="1547057"/>
            <a:ext cx="2767800" cy="2767800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6"/>
          <p:cNvSpPr txBox="1"/>
          <p:nvPr/>
        </p:nvSpPr>
        <p:spPr>
          <a:xfrm>
            <a:off x="623479" y="5515064"/>
            <a:ext cx="3507946" cy="800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네이버 이미지 검색결과 크롤링</a:t>
            </a:r>
            <a:endParaRPr b="0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6"/>
          <p:cNvSpPr txBox="1"/>
          <p:nvPr/>
        </p:nvSpPr>
        <p:spPr>
          <a:xfrm>
            <a:off x="7937323" y="5545862"/>
            <a:ext cx="3507946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인스타그램 포스팅 크롤링</a:t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6"/>
          <p:cNvSpPr txBox="1"/>
          <p:nvPr/>
        </p:nvSpPr>
        <p:spPr>
          <a:xfrm>
            <a:off x="4327466" y="1156340"/>
            <a:ext cx="3507946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구글 이미지 검색결과 크롤링</a:t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6"/>
          <p:cNvSpPr txBox="1"/>
          <p:nvPr/>
        </p:nvSpPr>
        <p:spPr>
          <a:xfrm>
            <a:off x="167790" y="2293319"/>
            <a:ext cx="350794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47종 / 6,595장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7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rgbClr val="F4C7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1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339" name="Google Shape;339;p17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수행 절차 및 방법</a:t>
              </a:r>
              <a:endParaRPr/>
            </a:p>
          </p:txBody>
        </p:sp>
        <p:sp>
          <p:nvSpPr>
            <p:cNvPr id="340" name="Google Shape;340;p17"/>
            <p:cNvSpPr txBox="1"/>
            <p:nvPr/>
          </p:nvSpPr>
          <p:spPr>
            <a:xfrm>
              <a:off x="1150096" y="831221"/>
              <a:ext cx="2153154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 procedure and method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lass bottle &lt;strong&gt;icon&lt;/strong&gt; png Bottle &lt;strong&gt;icon&lt;/strong&gt; png free download" id="341" name="Google Shape;34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250" y="307250"/>
            <a:ext cx="757101" cy="7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7"/>
          <p:cNvSpPr/>
          <p:nvPr/>
        </p:nvSpPr>
        <p:spPr>
          <a:xfrm>
            <a:off x="352441" y="1507786"/>
            <a:ext cx="5815200" cy="4906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43" name="Google Shape;343;p17"/>
          <p:cNvGrpSpPr/>
          <p:nvPr/>
        </p:nvGrpSpPr>
        <p:grpSpPr>
          <a:xfrm>
            <a:off x="352426" y="1507765"/>
            <a:ext cx="2323713" cy="633585"/>
            <a:chOff x="389355" y="547877"/>
            <a:chExt cx="2611500" cy="823800"/>
          </a:xfrm>
        </p:grpSpPr>
        <p:sp>
          <p:nvSpPr>
            <p:cNvPr id="344" name="Google Shape;344;p17"/>
            <p:cNvSpPr/>
            <p:nvPr/>
          </p:nvSpPr>
          <p:spPr>
            <a:xfrm>
              <a:off x="389355" y="547877"/>
              <a:ext cx="2611500" cy="823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345" name="Google Shape;345;p17"/>
            <p:cNvSpPr txBox="1"/>
            <p:nvPr/>
          </p:nvSpPr>
          <p:spPr>
            <a:xfrm>
              <a:off x="488963" y="672173"/>
              <a:ext cx="2433300" cy="52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Bounding Box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6" name="Google Shape;34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5272" y="1603361"/>
            <a:ext cx="4698323" cy="470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953" y="2272012"/>
            <a:ext cx="5185726" cy="218278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7"/>
          <p:cNvSpPr txBox="1"/>
          <p:nvPr/>
        </p:nvSpPr>
        <p:spPr>
          <a:xfrm>
            <a:off x="695253" y="4703568"/>
            <a:ext cx="5062426" cy="1384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이미지에서 물체가 차지하는 공간을 4개의 수치로 표현</a:t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X좌표 </a:t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Y좌표</a:t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너비</a:t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높이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8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rgbClr val="F4C7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" name="Google Shape;356;p18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357" name="Google Shape;357;p18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수행 절차 및 방법</a:t>
              </a:r>
              <a:endParaRPr/>
            </a:p>
          </p:txBody>
        </p:sp>
        <p:sp>
          <p:nvSpPr>
            <p:cNvPr id="358" name="Google Shape;358;p18"/>
            <p:cNvSpPr txBox="1"/>
            <p:nvPr/>
          </p:nvSpPr>
          <p:spPr>
            <a:xfrm>
              <a:off x="1150096" y="831221"/>
              <a:ext cx="2153154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 procedure and method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lass bottle &lt;strong&gt;icon&lt;/strong&gt; png Bottle &lt;strong&gt;icon&lt;/strong&gt; png free download" id="359" name="Google Shape;3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250" y="307250"/>
            <a:ext cx="757101" cy="7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8"/>
          <p:cNvSpPr/>
          <p:nvPr/>
        </p:nvSpPr>
        <p:spPr>
          <a:xfrm>
            <a:off x="352441" y="1507786"/>
            <a:ext cx="5815200" cy="4906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1" name="Google Shape;36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9617" y="671842"/>
            <a:ext cx="3641337" cy="973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7366" y="2053016"/>
            <a:ext cx="4705350" cy="2413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22112" y="5390164"/>
            <a:ext cx="2962275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8"/>
          <p:cNvSpPr txBox="1"/>
          <p:nvPr/>
        </p:nvSpPr>
        <p:spPr>
          <a:xfrm>
            <a:off x="1506068" y="1714072"/>
            <a:ext cx="3507946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이미지 6,595장</a:t>
            </a:r>
            <a:endParaRPr/>
          </a:p>
        </p:txBody>
      </p:sp>
      <p:sp>
        <p:nvSpPr>
          <p:cNvPr id="365" name="Google Shape;365;p18"/>
          <p:cNvSpPr txBox="1"/>
          <p:nvPr/>
        </p:nvSpPr>
        <p:spPr>
          <a:xfrm>
            <a:off x="1393009" y="5037247"/>
            <a:ext cx="3507946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B.B + Label 정보 6,595개</a:t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6696002" y="3669610"/>
            <a:ext cx="1562793" cy="58189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 dataset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8"/>
          <p:cNvSpPr/>
          <p:nvPr/>
        </p:nvSpPr>
        <p:spPr>
          <a:xfrm>
            <a:off x="8458888" y="5711997"/>
            <a:ext cx="1562793" cy="58189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Best.pt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8" name="Google Shape;368;p18"/>
          <p:cNvCxnSpPr>
            <a:stCxn id="361" idx="2"/>
            <a:endCxn id="367" idx="0"/>
          </p:cNvCxnSpPr>
          <p:nvPr/>
        </p:nvCxnSpPr>
        <p:spPr>
          <a:xfrm>
            <a:off x="9240286" y="1645004"/>
            <a:ext cx="0" cy="4067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9" name="Google Shape;369;p18"/>
          <p:cNvCxnSpPr>
            <a:stCxn id="366" idx="3"/>
          </p:cNvCxnSpPr>
          <p:nvPr/>
        </p:nvCxnSpPr>
        <p:spPr>
          <a:xfrm>
            <a:off x="8258795" y="3960556"/>
            <a:ext cx="981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0" name="Google Shape;370;p18"/>
          <p:cNvCxnSpPr/>
          <p:nvPr/>
        </p:nvCxnSpPr>
        <p:spPr>
          <a:xfrm rot="10800000">
            <a:off x="6167641" y="3960555"/>
            <a:ext cx="528361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548" y="589370"/>
            <a:ext cx="10684226" cy="626863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9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rgbClr val="F4C7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19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380" name="Google Shape;380;p19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수행 절차 및 방법</a:t>
              </a:r>
              <a:endParaRPr/>
            </a:p>
          </p:txBody>
        </p:sp>
        <p:sp>
          <p:nvSpPr>
            <p:cNvPr id="381" name="Google Shape;381;p19"/>
            <p:cNvSpPr txBox="1"/>
            <p:nvPr/>
          </p:nvSpPr>
          <p:spPr>
            <a:xfrm>
              <a:off x="1150096" y="831221"/>
              <a:ext cx="2153154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 procedure and method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lass bottle &lt;strong&gt;icon&lt;/strong&gt; png Bottle &lt;strong&gt;icon&lt;/strong&gt; png free download" id="382" name="Google Shape;38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250" y="307250"/>
            <a:ext cx="757101" cy="7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5245418" y="500148"/>
            <a:ext cx="2041451" cy="604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5801551" y="540698"/>
            <a:ext cx="929187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4083904" y="2105433"/>
            <a:ext cx="438480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배경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4140465" y="2833375"/>
            <a:ext cx="438480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팀 구성 및 역할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4140465" y="3664331"/>
            <a:ext cx="438480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수행 절차 및 방법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4140465" y="4495287"/>
            <a:ext cx="438480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수행 결과</a:t>
            </a:r>
            <a:endParaRPr b="0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4140465" y="5326243"/>
            <a:ext cx="438480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느낀 점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ategory:Drink icons - Wikimedia Commons"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176" y="2014091"/>
            <a:ext cx="582751" cy="58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Emojione 1F37A.svg - Wikimedia Commons" id="106" name="Google Shape;10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8224" y="2686635"/>
            <a:ext cx="537787" cy="5377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lass bottle &lt;strong&gt;icon&lt;/strong&gt; png Bottle &lt;strong&gt;icon&lt;/strong&gt; png free download" id="107" name="Google Shape;10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9369" y="3311501"/>
            <a:ext cx="757101" cy="868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lass of red wine | Free SVG" id="108" name="Google Shape;10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25139" y="4405494"/>
            <a:ext cx="625564" cy="646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ndy bottle &lt;strong&gt;icon&lt;/strong&gt;, SVG and PNG | Game-icons.net" id="109" name="Google Shape;109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59830" y="5248186"/>
            <a:ext cx="556181" cy="556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0"/>
          <p:cNvSpPr/>
          <p:nvPr/>
        </p:nvSpPr>
        <p:spPr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0"/>
          <p:cNvSpPr/>
          <p:nvPr/>
        </p:nvSpPr>
        <p:spPr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0"/>
          <p:cNvSpPr/>
          <p:nvPr/>
        </p:nvSpPr>
        <p:spPr>
          <a:xfrm>
            <a:off x="6627162" y="1352641"/>
            <a:ext cx="742950" cy="324883"/>
          </a:xfrm>
          <a:prstGeom prst="rect">
            <a:avLst/>
          </a:prstGeom>
          <a:solidFill>
            <a:srgbClr val="F4C7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모델명</a:t>
            </a:r>
            <a:endParaRPr/>
          </a:p>
        </p:txBody>
      </p:sp>
      <p:sp>
        <p:nvSpPr>
          <p:cNvPr id="392" name="Google Shape;392;p20"/>
          <p:cNvSpPr/>
          <p:nvPr/>
        </p:nvSpPr>
        <p:spPr>
          <a:xfrm>
            <a:off x="6622130" y="2207430"/>
            <a:ext cx="756527" cy="324883"/>
          </a:xfrm>
          <a:prstGeom prst="rect">
            <a:avLst/>
          </a:prstGeom>
          <a:solidFill>
            <a:srgbClr val="F4C7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구현 방법</a:t>
            </a:r>
            <a:endParaRPr/>
          </a:p>
        </p:txBody>
      </p:sp>
      <p:sp>
        <p:nvSpPr>
          <p:cNvPr id="393" name="Google Shape;393;p20"/>
          <p:cNvSpPr txBox="1"/>
          <p:nvPr/>
        </p:nvSpPr>
        <p:spPr>
          <a:xfrm>
            <a:off x="7406826" y="1380173"/>
            <a:ext cx="132664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YOLOv5 s/m/l/x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0"/>
          <p:cNvSpPr txBox="1"/>
          <p:nvPr/>
        </p:nvSpPr>
        <p:spPr>
          <a:xfrm>
            <a:off x="7406826" y="2115748"/>
            <a:ext cx="4137474" cy="375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</a:pP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/ M/ L / X 모델을 각기 다른 방법으로 테스트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0"/>
          <p:cNvSpPr/>
          <p:nvPr/>
        </p:nvSpPr>
        <p:spPr>
          <a:xfrm>
            <a:off x="6622130" y="3028594"/>
            <a:ext cx="742950" cy="324883"/>
          </a:xfrm>
          <a:prstGeom prst="rect">
            <a:avLst/>
          </a:prstGeom>
          <a:solidFill>
            <a:srgbClr val="F4C7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문제점</a:t>
            </a:r>
            <a:endParaRPr/>
          </a:p>
        </p:txBody>
      </p:sp>
      <p:sp>
        <p:nvSpPr>
          <p:cNvPr id="396" name="Google Shape;396;p20"/>
          <p:cNvSpPr/>
          <p:nvPr/>
        </p:nvSpPr>
        <p:spPr>
          <a:xfrm>
            <a:off x="647700" y="1263449"/>
            <a:ext cx="1275368" cy="324883"/>
          </a:xfrm>
          <a:prstGeom prst="rect">
            <a:avLst/>
          </a:prstGeom>
          <a:solidFill>
            <a:srgbClr val="F4C7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  학습</a:t>
            </a:r>
            <a:endParaRPr/>
          </a:p>
        </p:txBody>
      </p:sp>
      <p:sp>
        <p:nvSpPr>
          <p:cNvPr id="397" name="Google Shape;397;p20"/>
          <p:cNvSpPr/>
          <p:nvPr/>
        </p:nvSpPr>
        <p:spPr>
          <a:xfrm>
            <a:off x="6622130" y="3849758"/>
            <a:ext cx="742950" cy="324883"/>
          </a:xfrm>
          <a:prstGeom prst="rect">
            <a:avLst/>
          </a:prstGeom>
          <a:solidFill>
            <a:srgbClr val="F4C7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해결방안</a:t>
            </a:r>
            <a:endParaRPr/>
          </a:p>
        </p:txBody>
      </p:sp>
      <p:sp>
        <p:nvSpPr>
          <p:cNvPr id="398" name="Google Shape;398;p20"/>
          <p:cNvSpPr txBox="1"/>
          <p:nvPr/>
        </p:nvSpPr>
        <p:spPr>
          <a:xfrm>
            <a:off x="7406826" y="2937509"/>
            <a:ext cx="4137474" cy="698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</a:pP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AWS EC2의 GPU M60의 8GB GPU Memory</a:t>
            </a:r>
            <a:endParaRPr/>
          </a:p>
          <a:p>
            <a:pPr indent="-171450" lvl="0" marL="1714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</a:pP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 사용량 제한 (T4 = 16GB GPU Memory)</a:t>
            </a:r>
            <a:endParaRPr/>
          </a:p>
        </p:txBody>
      </p:sp>
      <p:sp>
        <p:nvSpPr>
          <p:cNvPr id="399" name="Google Shape;399;p20"/>
          <p:cNvSpPr txBox="1"/>
          <p:nvPr/>
        </p:nvSpPr>
        <p:spPr>
          <a:xfrm>
            <a:off x="7406826" y="3790944"/>
            <a:ext cx="4137474" cy="698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</a:pP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 batch_size 탐색 후 학습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</a:pP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여러 번 나누어서 학습 재개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0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rgbClr val="F4C7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20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402" name="Google Shape;402;p20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수행 절차 및 방법</a:t>
              </a:r>
              <a:endParaRPr/>
            </a:p>
          </p:txBody>
        </p:sp>
        <p:sp>
          <p:nvSpPr>
            <p:cNvPr id="403" name="Google Shape;403;p20"/>
            <p:cNvSpPr txBox="1"/>
            <p:nvPr/>
          </p:nvSpPr>
          <p:spPr>
            <a:xfrm>
              <a:off x="1150096" y="831221"/>
              <a:ext cx="2153154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 procedure and method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lass bottle &lt;strong&gt;icon&lt;/strong&gt; png Bottle &lt;strong&gt;icon&lt;/strong&gt; png free download" id="404" name="Google Shape;40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250" y="307250"/>
            <a:ext cx="757101" cy="757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azon.com: HP NVIDIA Tesla M60 RAF Dual GPU MOD: Computers &amp; Accessories" id="405" name="Google Shape;40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41155" y="114005"/>
            <a:ext cx="3150845" cy="18190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VIDIA Tesla T4 Specs | TechPowerUp GPU Database" id="406" name="Google Shape;40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3195" y="4984082"/>
            <a:ext cx="3603672" cy="158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6157" y="3286643"/>
            <a:ext cx="6193546" cy="309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797" y="2093755"/>
            <a:ext cx="6312906" cy="832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D050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1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900">
                <a:solidFill>
                  <a:srgbClr val="F1EBEB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sz="19900">
              <a:solidFill>
                <a:srgbClr val="F1EB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1"/>
          <p:cNvSpPr txBox="1"/>
          <p:nvPr/>
        </p:nvSpPr>
        <p:spPr>
          <a:xfrm>
            <a:off x="2401334" y="2844225"/>
            <a:ext cx="32912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/>
          </a:p>
        </p:txBody>
      </p:sp>
      <p:sp>
        <p:nvSpPr>
          <p:cNvPr id="415" name="Google Shape;415;p21"/>
          <p:cNvSpPr txBox="1"/>
          <p:nvPr/>
        </p:nvSpPr>
        <p:spPr>
          <a:xfrm>
            <a:off x="2401334" y="3310905"/>
            <a:ext cx="130356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 of project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399" y="1312811"/>
            <a:ext cx="11152225" cy="511298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2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rgbClr val="BD51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22"/>
          <p:cNvGrpSpPr/>
          <p:nvPr/>
        </p:nvGrpSpPr>
        <p:grpSpPr>
          <a:xfrm>
            <a:off x="1131046" y="333376"/>
            <a:ext cx="2989921" cy="692780"/>
            <a:chOff x="1131046" y="400051"/>
            <a:chExt cx="2989921" cy="692780"/>
          </a:xfrm>
        </p:grpSpPr>
        <p:sp>
          <p:nvSpPr>
            <p:cNvPr id="425" name="Google Shape;425;p22"/>
            <p:cNvSpPr txBox="1"/>
            <p:nvPr/>
          </p:nvSpPr>
          <p:spPr>
            <a:xfrm>
              <a:off x="1131046" y="400051"/>
              <a:ext cx="298992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결과</a:t>
              </a:r>
              <a:endParaRPr/>
            </a:p>
          </p:txBody>
        </p:sp>
        <p:sp>
          <p:nvSpPr>
            <p:cNvPr id="426" name="Google Shape;426;p22"/>
            <p:cNvSpPr txBox="1"/>
            <p:nvPr/>
          </p:nvSpPr>
          <p:spPr>
            <a:xfrm>
              <a:off x="1150096" y="831221"/>
              <a:ext cx="11095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 results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" name="Google Shape;427;p22"/>
          <p:cNvSpPr/>
          <p:nvPr/>
        </p:nvSpPr>
        <p:spPr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2"/>
          <p:cNvSpPr/>
          <p:nvPr/>
        </p:nvSpPr>
        <p:spPr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2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rgbClr val="BD51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학습 결과</a:t>
            </a:r>
            <a:endParaRPr/>
          </a:p>
        </p:txBody>
      </p:sp>
      <p:pic>
        <p:nvPicPr>
          <p:cNvPr descr="Glass of red wine | Free SVG" id="430" name="Google Shape;43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218" y="432209"/>
            <a:ext cx="467166" cy="48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7949" y="1096707"/>
            <a:ext cx="3735812" cy="476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32578" y="6419210"/>
            <a:ext cx="4063993" cy="222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rgbClr val="BD51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0" name="Google Shape;440;p23"/>
          <p:cNvGrpSpPr/>
          <p:nvPr/>
        </p:nvGrpSpPr>
        <p:grpSpPr>
          <a:xfrm>
            <a:off x="1131046" y="333376"/>
            <a:ext cx="2989921" cy="692780"/>
            <a:chOff x="1131046" y="400051"/>
            <a:chExt cx="2989921" cy="692780"/>
          </a:xfrm>
        </p:grpSpPr>
        <p:sp>
          <p:nvSpPr>
            <p:cNvPr id="441" name="Google Shape;441;p23"/>
            <p:cNvSpPr txBox="1"/>
            <p:nvPr/>
          </p:nvSpPr>
          <p:spPr>
            <a:xfrm>
              <a:off x="1131046" y="400051"/>
              <a:ext cx="298992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결과</a:t>
              </a:r>
              <a:endParaRPr/>
            </a:p>
          </p:txBody>
        </p:sp>
        <p:sp>
          <p:nvSpPr>
            <p:cNvPr id="442" name="Google Shape;442;p23"/>
            <p:cNvSpPr txBox="1"/>
            <p:nvPr/>
          </p:nvSpPr>
          <p:spPr>
            <a:xfrm>
              <a:off x="1150096" y="831221"/>
              <a:ext cx="11095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 results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Google Shape;443;p23"/>
          <p:cNvSpPr/>
          <p:nvPr/>
        </p:nvSpPr>
        <p:spPr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3"/>
          <p:cNvSpPr/>
          <p:nvPr/>
        </p:nvSpPr>
        <p:spPr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3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rgbClr val="BD51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최종 컨셉</a:t>
            </a:r>
            <a:endParaRPr/>
          </a:p>
        </p:txBody>
      </p:sp>
      <p:sp>
        <p:nvSpPr>
          <p:cNvPr id="446" name="Google Shape;446;p23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rgbClr val="BD51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구동 예시</a:t>
            </a:r>
            <a:endParaRPr/>
          </a:p>
        </p:txBody>
      </p:sp>
      <p:sp>
        <p:nvSpPr>
          <p:cNvPr id="447" name="Google Shape;447;p23"/>
          <p:cNvSpPr txBox="1"/>
          <p:nvPr/>
        </p:nvSpPr>
        <p:spPr>
          <a:xfrm>
            <a:off x="7006357" y="1500226"/>
            <a:ext cx="413747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</a:pP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회원가입을 통한 아이디 생성 ID : admin, PW : maple </a:t>
            </a:r>
            <a:endParaRPr/>
          </a:p>
          <a:p>
            <a:pPr indent="-171450" lvl="0" marL="1714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</a:pP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 후 주문 페이지로 분기 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</a:pP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 실패 시, error 메시지 호출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▪"/>
            </a:pP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호출 이후 재 로그인을 위한 index 페이지 재호출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lass of red wine | Free SVG" id="448" name="Google Shape;4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218" y="432209"/>
            <a:ext cx="467166" cy="48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426" y="2192723"/>
            <a:ext cx="6230354" cy="408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91664" y="3151517"/>
            <a:ext cx="4615826" cy="34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D050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4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900">
                <a:solidFill>
                  <a:srgbClr val="F1EBEB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sz="19900">
              <a:solidFill>
                <a:srgbClr val="F1EB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4"/>
          <p:cNvSpPr txBox="1"/>
          <p:nvPr/>
        </p:nvSpPr>
        <p:spPr>
          <a:xfrm>
            <a:off x="2401334" y="2844225"/>
            <a:ext cx="13724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느낀 점</a:t>
            </a:r>
            <a:endParaRPr/>
          </a:p>
        </p:txBody>
      </p:sp>
      <p:sp>
        <p:nvSpPr>
          <p:cNvPr id="457" name="Google Shape;457;p24"/>
          <p:cNvSpPr txBox="1"/>
          <p:nvPr/>
        </p:nvSpPr>
        <p:spPr>
          <a:xfrm>
            <a:off x="2401334" y="3310905"/>
            <a:ext cx="64793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5"/>
          <p:cNvSpPr txBox="1"/>
          <p:nvPr/>
        </p:nvSpPr>
        <p:spPr>
          <a:xfrm>
            <a:off x="1420461" y="3777061"/>
            <a:ext cx="19399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김주빈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5"/>
          <p:cNvSpPr/>
          <p:nvPr/>
        </p:nvSpPr>
        <p:spPr>
          <a:xfrm>
            <a:off x="7991831" y="1732731"/>
            <a:ext cx="3525520" cy="1899931"/>
          </a:xfrm>
          <a:prstGeom prst="rect">
            <a:avLst/>
          </a:prstGeom>
          <a:solidFill>
            <a:srgbClr val="F491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GPU의 성능이 정확도 AI 프로젝트 진행 속도에 미치는 영향을 실감했다....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데이터를 수집하는 과정을 돕는 AI 개발이 더 절실하다.....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5"/>
          <p:cNvSpPr txBox="1"/>
          <p:nvPr/>
        </p:nvSpPr>
        <p:spPr>
          <a:xfrm>
            <a:off x="5098485" y="3777061"/>
            <a:ext cx="19399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심영석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5"/>
          <p:cNvSpPr txBox="1"/>
          <p:nvPr/>
        </p:nvSpPr>
        <p:spPr>
          <a:xfrm>
            <a:off x="8776509" y="3777061"/>
            <a:ext cx="19399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이창민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5"/>
          <p:cNvSpPr/>
          <p:nvPr/>
        </p:nvSpPr>
        <p:spPr>
          <a:xfrm>
            <a:off x="647700" y="1263449"/>
            <a:ext cx="1275368" cy="324883"/>
          </a:xfrm>
          <a:prstGeom prst="rect">
            <a:avLst/>
          </a:prstGeom>
          <a:solidFill>
            <a:srgbClr val="F491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주제 선정</a:t>
            </a:r>
            <a:endParaRPr/>
          </a:p>
        </p:txBody>
      </p:sp>
      <p:sp>
        <p:nvSpPr>
          <p:cNvPr id="468" name="Google Shape;468;p25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rgbClr val="F491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9" name="Google Shape;469;p25"/>
          <p:cNvGrpSpPr/>
          <p:nvPr/>
        </p:nvGrpSpPr>
        <p:grpSpPr>
          <a:xfrm>
            <a:off x="1131046" y="333376"/>
            <a:ext cx="1226618" cy="692780"/>
            <a:chOff x="1131046" y="400051"/>
            <a:chExt cx="1226618" cy="692780"/>
          </a:xfrm>
        </p:grpSpPr>
        <p:sp>
          <p:nvSpPr>
            <p:cNvPr id="470" name="Google Shape;470;p25"/>
            <p:cNvSpPr txBox="1"/>
            <p:nvPr/>
          </p:nvSpPr>
          <p:spPr>
            <a:xfrm>
              <a:off x="1131046" y="400051"/>
              <a:ext cx="1226618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느낀 점</a:t>
              </a:r>
              <a:endParaRPr/>
            </a:p>
          </p:txBody>
        </p:sp>
        <p:sp>
          <p:nvSpPr>
            <p:cNvPr id="471" name="Google Shape;471;p25"/>
            <p:cNvSpPr txBox="1"/>
            <p:nvPr/>
          </p:nvSpPr>
          <p:spPr>
            <a:xfrm>
              <a:off x="1150096" y="831221"/>
              <a:ext cx="647934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Review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Brandy bottle &lt;strong&gt;icon&lt;/strong&gt;, SVG and PNG | Game-icons.net" id="472" name="Google Shape;47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710" y="407710"/>
            <a:ext cx="556181" cy="55618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5"/>
          <p:cNvSpPr txBox="1"/>
          <p:nvPr/>
        </p:nvSpPr>
        <p:spPr>
          <a:xfrm>
            <a:off x="3335621" y="6335122"/>
            <a:ext cx="19399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정연욱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5"/>
          <p:cNvSpPr txBox="1"/>
          <p:nvPr/>
        </p:nvSpPr>
        <p:spPr>
          <a:xfrm>
            <a:off x="7013645" y="6335122"/>
            <a:ext cx="19399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최유숙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5"/>
          <p:cNvSpPr/>
          <p:nvPr/>
        </p:nvSpPr>
        <p:spPr>
          <a:xfrm>
            <a:off x="4313911" y="1732731"/>
            <a:ext cx="3525520" cy="1899931"/>
          </a:xfrm>
          <a:prstGeom prst="rect">
            <a:avLst/>
          </a:prstGeom>
          <a:solidFill>
            <a:srgbClr val="F491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 관련 프로젝트에서 데이터를 수집할 때 데이터의 질이 중요하단 점을 느꼈다.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만들어진 모델을 탐색하는 과정을 통해 전문가들의 코드 작성법 및 모델 개발 과정을 엿볼 수 있었다.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5"/>
          <p:cNvSpPr/>
          <p:nvPr/>
        </p:nvSpPr>
        <p:spPr>
          <a:xfrm>
            <a:off x="635991" y="1732731"/>
            <a:ext cx="3525520" cy="1899931"/>
          </a:xfrm>
          <a:prstGeom prst="rect">
            <a:avLst/>
          </a:prstGeom>
          <a:solidFill>
            <a:srgbClr val="F491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데이터를 정제하다 보니 점차 데이터 윤리가 중요해지겠다고 느꼈다.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시간이 많았다면 더 많은 데이터를 사용하여 서비스의 질을 높일 수 있었을 텐데 그 점에서 아쉬움이 남는다. 서비스의 질을 높일 수 있었을 텐데 그 점에서 아쉬움이 남는다.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단순히 모델을 학습시키는 것에서 그치지 않고 이를 어떻게 서비스와 연관지을 것인지 막막했지만 팀원들과 함께 고민하는 과정이 재미있었다.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5"/>
          <p:cNvSpPr/>
          <p:nvPr/>
        </p:nvSpPr>
        <p:spPr>
          <a:xfrm>
            <a:off x="2542942" y="4290792"/>
            <a:ext cx="3525520" cy="1899931"/>
          </a:xfrm>
          <a:prstGeom prst="rect">
            <a:avLst/>
          </a:prstGeom>
          <a:solidFill>
            <a:srgbClr val="F491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프로젝트를 하면서 여러 부족한 점을 깨달을 수 있었으며, 이 점들을 어떻게 고치고 보완할지를 고민하게 되었다.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5"/>
          <p:cNvSpPr/>
          <p:nvPr/>
        </p:nvSpPr>
        <p:spPr>
          <a:xfrm>
            <a:off x="6255247" y="4290791"/>
            <a:ext cx="3525520" cy="1899931"/>
          </a:xfrm>
          <a:prstGeom prst="rect">
            <a:avLst/>
          </a:prstGeom>
          <a:solidFill>
            <a:srgbClr val="F491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사물인식의 분야의 발전 가능성 (미아 찾기, 소방작업시 사람찾기)과 개인정보보호( 미디어의 개인 인식후 정보보관)에 관하여 생각해봄..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6"/>
          <p:cNvSpPr txBox="1"/>
          <p:nvPr/>
        </p:nvSpPr>
        <p:spPr>
          <a:xfrm>
            <a:off x="5631003" y="4485306"/>
            <a:ext cx="10054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酒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조상궁</a:t>
            </a:r>
            <a:endParaRPr/>
          </a:p>
        </p:txBody>
      </p:sp>
      <p:pic>
        <p:nvPicPr>
          <p:cNvPr descr="한복 - 나무위키" id="484" name="Google Shape;48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9566" y="1922808"/>
            <a:ext cx="1608279" cy="237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6"/>
          <p:cNvSpPr txBox="1"/>
          <p:nvPr/>
        </p:nvSpPr>
        <p:spPr>
          <a:xfrm>
            <a:off x="4630731" y="4854638"/>
            <a:ext cx="30059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우리 </a:t>
            </a:r>
            <a:r>
              <a:rPr b="1" lang="ko-KR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술자리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는 과연 몇 점일까?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D050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9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19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2401334" y="2844225"/>
            <a:ext cx="246894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배경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2401334" y="3310905"/>
            <a:ext cx="118974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concept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4"/>
          <p:cNvGrpSpPr/>
          <p:nvPr/>
        </p:nvGrpSpPr>
        <p:grpSpPr>
          <a:xfrm>
            <a:off x="1131046" y="333376"/>
            <a:ext cx="2188420" cy="692780"/>
            <a:chOff x="1131046" y="400051"/>
            <a:chExt cx="2188420" cy="692780"/>
          </a:xfrm>
        </p:grpSpPr>
        <p:sp>
          <p:nvSpPr>
            <p:cNvPr id="125" name="Google Shape;125;p4"/>
            <p:cNvSpPr txBox="1"/>
            <p:nvPr/>
          </p:nvSpPr>
          <p:spPr>
            <a:xfrm>
              <a:off x="1131046" y="400051"/>
              <a:ext cx="218842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배경</a:t>
              </a:r>
              <a:endParaRPr/>
            </a:p>
          </p:txBody>
        </p:sp>
        <p:sp>
          <p:nvSpPr>
            <p:cNvPr id="126" name="Google Shape;126;p4"/>
            <p:cNvSpPr txBox="1"/>
            <p:nvPr/>
          </p:nvSpPr>
          <p:spPr>
            <a:xfrm>
              <a:off x="1150096" y="831221"/>
              <a:ext cx="1189749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 concept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Category:Drink icons - Wikimedia Commons" id="127" name="Google Shape;1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456" y="437979"/>
            <a:ext cx="525970" cy="52597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코로나 </a:t>
            </a:r>
            <a:endParaRPr/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집에 머무는 시간 증가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혼술족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비슷한 서비스 없음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재밌는 주제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와 혼술족의 연결고리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술 + 안주 조합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분류 모델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술과 안주 인식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관련 정보 제공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3133303" y="3723758"/>
            <a:ext cx="38985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5907507" y="3723758"/>
            <a:ext cx="38985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8634767" y="3723758"/>
            <a:ext cx="38985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1534893" y="2151529"/>
            <a:ext cx="797014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4331121" y="2151529"/>
            <a:ext cx="768159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7090479" y="2151529"/>
            <a:ext cx="768159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3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9840808" y="2151529"/>
            <a:ext cx="768159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4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D0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 txBox="1"/>
          <p:nvPr/>
        </p:nvSpPr>
        <p:spPr>
          <a:xfrm>
            <a:off x="685800" y="1733550"/>
            <a:ext cx="1715534" cy="31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900">
                <a:solidFill>
                  <a:srgbClr val="F1EBEB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19900">
              <a:solidFill>
                <a:srgbClr val="F1EB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2401334" y="2844225"/>
            <a:ext cx="420499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팀 구성 및 역할</a:t>
            </a:r>
            <a:endParaRPr/>
          </a:p>
        </p:txBody>
      </p:sp>
      <p:sp>
        <p:nvSpPr>
          <p:cNvPr id="150" name="Google Shape;150;p5"/>
          <p:cNvSpPr txBox="1"/>
          <p:nvPr/>
        </p:nvSpPr>
        <p:spPr>
          <a:xfrm>
            <a:off x="2401334" y="3310905"/>
            <a:ext cx="163217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team and roles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6"/>
          <p:cNvPicPr preferRelativeResize="0"/>
          <p:nvPr/>
        </p:nvPicPr>
        <p:blipFill rotWithShape="1">
          <a:blip r:embed="rId3">
            <a:alphaModFix/>
          </a:blip>
          <a:srcRect b="37250" l="7229" r="21083" t="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25400">
              <a:srgbClr val="6E3426">
                <a:alpha val="40000"/>
              </a:srgbClr>
            </a:outerShdw>
          </a:effectLst>
        </p:spPr>
      </p:pic>
      <p:sp>
        <p:nvSpPr>
          <p:cNvPr id="158" name="Google Shape;158;p6"/>
          <p:cNvSpPr txBox="1"/>
          <p:nvPr/>
        </p:nvSpPr>
        <p:spPr>
          <a:xfrm>
            <a:off x="1131046" y="333376"/>
            <a:ext cx="1847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1236663" y="1915725"/>
            <a:ext cx="1847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" name="Google Shape;162;p6"/>
          <p:cNvCxnSpPr/>
          <p:nvPr/>
        </p:nvCxnSpPr>
        <p:spPr>
          <a:xfrm>
            <a:off x="996408" y="5507776"/>
            <a:ext cx="16161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3" name="Google Shape;163;p6"/>
          <p:cNvSpPr txBox="1"/>
          <p:nvPr/>
        </p:nvSpPr>
        <p:spPr>
          <a:xfrm>
            <a:off x="1181373" y="5583949"/>
            <a:ext cx="1246200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김주빈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6"/>
          <p:cNvCxnSpPr/>
          <p:nvPr/>
        </p:nvCxnSpPr>
        <p:spPr>
          <a:xfrm>
            <a:off x="3108934" y="5507776"/>
            <a:ext cx="16161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5" name="Google Shape;165;p6"/>
          <p:cNvSpPr txBox="1"/>
          <p:nvPr/>
        </p:nvSpPr>
        <p:spPr>
          <a:xfrm>
            <a:off x="3293900" y="5603028"/>
            <a:ext cx="1246200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심영석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6"/>
          <p:cNvCxnSpPr/>
          <p:nvPr/>
        </p:nvCxnSpPr>
        <p:spPr>
          <a:xfrm>
            <a:off x="5221460" y="5507776"/>
            <a:ext cx="16161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7" name="Google Shape;167;p6"/>
          <p:cNvSpPr txBox="1"/>
          <p:nvPr/>
        </p:nvSpPr>
        <p:spPr>
          <a:xfrm>
            <a:off x="5406426" y="5603028"/>
            <a:ext cx="1246200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이창민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6"/>
          <p:cNvCxnSpPr/>
          <p:nvPr/>
        </p:nvCxnSpPr>
        <p:spPr>
          <a:xfrm>
            <a:off x="7333986" y="5507776"/>
            <a:ext cx="16161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" name="Google Shape;169;p6"/>
          <p:cNvSpPr txBox="1"/>
          <p:nvPr/>
        </p:nvSpPr>
        <p:spPr>
          <a:xfrm>
            <a:off x="7518953" y="5603028"/>
            <a:ext cx="1246200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정연욱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"/>
          <p:cNvSpPr txBox="1"/>
          <p:nvPr/>
        </p:nvSpPr>
        <p:spPr>
          <a:xfrm flipH="1">
            <a:off x="872252" y="1558475"/>
            <a:ext cx="19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001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 txBox="1"/>
          <p:nvPr/>
        </p:nvSpPr>
        <p:spPr>
          <a:xfrm flipH="1">
            <a:off x="2946685" y="1558475"/>
            <a:ext cx="6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002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"/>
          <p:cNvSpPr txBox="1"/>
          <p:nvPr/>
        </p:nvSpPr>
        <p:spPr>
          <a:xfrm flipH="1">
            <a:off x="5020875" y="1558475"/>
            <a:ext cx="6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003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"/>
          <p:cNvSpPr txBox="1"/>
          <p:nvPr/>
        </p:nvSpPr>
        <p:spPr>
          <a:xfrm flipH="1">
            <a:off x="7095066" y="1558475"/>
            <a:ext cx="6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004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805850" y="1971944"/>
            <a:ext cx="1997400" cy="3358800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2918376" y="1971944"/>
            <a:ext cx="1997400" cy="3358800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5041518" y="1958675"/>
            <a:ext cx="1997400" cy="3358800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7143429" y="1971944"/>
            <a:ext cx="1997400" cy="3358800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6"/>
          <p:cNvCxnSpPr/>
          <p:nvPr/>
        </p:nvCxnSpPr>
        <p:spPr>
          <a:xfrm>
            <a:off x="9457128" y="5507776"/>
            <a:ext cx="16161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6"/>
          <p:cNvSpPr txBox="1"/>
          <p:nvPr/>
        </p:nvSpPr>
        <p:spPr>
          <a:xfrm>
            <a:off x="9642094" y="5603028"/>
            <a:ext cx="1246200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최유숙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 txBox="1"/>
          <p:nvPr/>
        </p:nvSpPr>
        <p:spPr>
          <a:xfrm flipH="1">
            <a:off x="9218208" y="1558475"/>
            <a:ext cx="6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005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9266571" y="1971944"/>
            <a:ext cx="1997400" cy="3358800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"/>
          <p:cNvSpPr txBox="1"/>
          <p:nvPr/>
        </p:nvSpPr>
        <p:spPr>
          <a:xfrm>
            <a:off x="819825" y="2444175"/>
            <a:ext cx="1972800" cy="22621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가공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 개발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개발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점수 알고리즘 개발</a:t>
            </a:r>
            <a:endParaRPr/>
          </a:p>
        </p:txBody>
      </p:sp>
      <p:sp>
        <p:nvSpPr>
          <p:cNvPr id="183" name="Google Shape;183;p6"/>
          <p:cNvSpPr txBox="1"/>
          <p:nvPr/>
        </p:nvSpPr>
        <p:spPr>
          <a:xfrm>
            <a:off x="2930663" y="2443275"/>
            <a:ext cx="1972800" cy="18466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가공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 학습&amp;수정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 개발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"/>
          <p:cNvSpPr txBox="1"/>
          <p:nvPr/>
        </p:nvSpPr>
        <p:spPr>
          <a:xfrm>
            <a:off x="5043200" y="2444175"/>
            <a:ext cx="1972800" cy="30931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가공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 학습&amp;수정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개발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코드 통합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"/>
          <p:cNvSpPr txBox="1"/>
          <p:nvPr/>
        </p:nvSpPr>
        <p:spPr>
          <a:xfrm>
            <a:off x="7154038" y="2443275"/>
            <a:ext cx="1972800" cy="14311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가공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 학습&amp;수정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자료조사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9255938" y="2443275"/>
            <a:ext cx="1972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가공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개발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 개발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6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6"/>
          <p:cNvSpPr txBox="1"/>
          <p:nvPr/>
        </p:nvSpPr>
        <p:spPr>
          <a:xfrm>
            <a:off x="1131046" y="333376"/>
            <a:ext cx="37112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팀 구성 및 역할</a:t>
            </a:r>
            <a:endParaRPr/>
          </a:p>
        </p:txBody>
      </p:sp>
      <p:sp>
        <p:nvSpPr>
          <p:cNvPr id="189" name="Google Shape;189;p6"/>
          <p:cNvSpPr txBox="1"/>
          <p:nvPr/>
        </p:nvSpPr>
        <p:spPr>
          <a:xfrm>
            <a:off x="1150096" y="764546"/>
            <a:ext cx="163217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team and roles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le:Emojione 1F37A.svg - Wikimedia Commons" id="190" name="Google Shape;19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849" y="410691"/>
            <a:ext cx="565573" cy="565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/>
          <p:nvPr/>
        </p:nvSpPr>
        <p:spPr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1236663" y="1915725"/>
            <a:ext cx="1847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9" name="Google Shape;199;p7"/>
          <p:cNvGraphicFramePr/>
          <p:nvPr/>
        </p:nvGraphicFramePr>
        <p:xfrm>
          <a:off x="942976" y="12830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{D35257E3-8462-4009-BBE6-FF6B6E85AB27}</a:tableStyleId>
              </a:tblPr>
              <a:tblGrid>
                <a:gridCol w="1355850"/>
                <a:gridCol w="861150"/>
                <a:gridCol w="1334325"/>
                <a:gridCol w="6874125"/>
              </a:tblGrid>
              <a:tr h="329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담당자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상세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29225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FE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김주빈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최유숙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심영석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FE 총괄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CSS 파일 병합으로 일관된 스타일 적용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2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기능 추가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JS 활용한 타이핑, 스크롤 효과 적용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2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로딩 효과 추가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Gif 이미지 삽입하여 로딩 화면 적용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2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모델 학습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심영석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이창민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정연욱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 분류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 분류 모델 탐색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7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YOLOv5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YOLOv5 모델 탐색 및 적용 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225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수집 &amp; 가공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김주빈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심영석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최유숙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인스타그램 크롤링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인스타그램 해시태그 크롤링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2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구글 크롤링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구글 이미지 검색 크롤링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2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네이버 크롤링</a:t>
                      </a:r>
                      <a:endParaRPr sz="11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네이버 이미지 검색 크롤링</a:t>
                      </a:r>
                      <a:endParaRPr sz="11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225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BE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김주빈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이창민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최유숙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점수 알고리즘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자체적으로 만든 술과 안주 점수 DB를 결과에 적용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2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Flask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Flask 기반의 서버에서 YOLOv5 모델 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2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YOLOv5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YOLOv5 detection 과정 경량화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통합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이창민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코드 병합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팀원별로 작성된 코드 병합 및 github main 브랜치 관리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2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팀원 모두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버그 탐색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다양한 이미지를 업로드 후 결과 확인하며 버그 확인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7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 탐색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Detecting에 문제가 발생하는 이미지 탐색</a:t>
                      </a:r>
                      <a:endParaRPr/>
                    </a:p>
                  </a:txBody>
                  <a:tcPr marT="6950" marB="6950" marR="10425" marL="10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0" name="Google Shape;200;p7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7"/>
          <p:cNvPicPr preferRelativeResize="0"/>
          <p:nvPr/>
        </p:nvPicPr>
        <p:blipFill rotWithShape="1">
          <a:blip r:embed="rId3">
            <a:alphaModFix/>
          </a:blip>
          <a:srcRect b="37250" l="7229" r="21083" t="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25400">
              <a:srgbClr val="6E3426">
                <a:alpha val="40000"/>
              </a:srgbClr>
            </a:outerShdw>
          </a:effectLst>
        </p:spPr>
      </p:pic>
      <p:sp>
        <p:nvSpPr>
          <p:cNvPr id="202" name="Google Shape;202;p7"/>
          <p:cNvSpPr txBox="1"/>
          <p:nvPr/>
        </p:nvSpPr>
        <p:spPr>
          <a:xfrm>
            <a:off x="1131046" y="333376"/>
            <a:ext cx="1847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 txBox="1"/>
          <p:nvPr/>
        </p:nvSpPr>
        <p:spPr>
          <a:xfrm>
            <a:off x="1131046" y="333376"/>
            <a:ext cx="37112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팀 구성 및 역할</a:t>
            </a:r>
            <a:endParaRPr/>
          </a:p>
        </p:txBody>
      </p:sp>
      <p:sp>
        <p:nvSpPr>
          <p:cNvPr id="205" name="Google Shape;205;p7"/>
          <p:cNvSpPr txBox="1"/>
          <p:nvPr/>
        </p:nvSpPr>
        <p:spPr>
          <a:xfrm>
            <a:off x="1150096" y="764546"/>
            <a:ext cx="163217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team and roles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le:Emojione 1F37A.svg - Wikimedia Commons" id="206" name="Google Shape;20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849" y="410691"/>
            <a:ext cx="565573" cy="565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D05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900">
                <a:solidFill>
                  <a:srgbClr val="F1EBEB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19900">
              <a:solidFill>
                <a:srgbClr val="F1EB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 txBox="1"/>
          <p:nvPr/>
        </p:nvSpPr>
        <p:spPr>
          <a:xfrm>
            <a:off x="2401334" y="2844225"/>
            <a:ext cx="457048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/>
          </a:p>
        </p:txBody>
      </p:sp>
      <p:sp>
        <p:nvSpPr>
          <p:cNvPr id="214" name="Google Shape;214;p8"/>
          <p:cNvSpPr txBox="1"/>
          <p:nvPr/>
        </p:nvSpPr>
        <p:spPr>
          <a:xfrm>
            <a:off x="2401334" y="3310905"/>
            <a:ext cx="215315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procedure and method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rgbClr val="F4C7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9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222" name="Google Shape;222;p9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수행 절차 및 방법</a:t>
              </a:r>
              <a:endParaRPr/>
            </a:p>
          </p:txBody>
        </p:sp>
        <p:sp>
          <p:nvSpPr>
            <p:cNvPr id="223" name="Google Shape;223;p9"/>
            <p:cNvSpPr txBox="1"/>
            <p:nvPr/>
          </p:nvSpPr>
          <p:spPr>
            <a:xfrm>
              <a:off x="1150096" y="831221"/>
              <a:ext cx="2153154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 procedure and method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9"/>
          <p:cNvSpPr/>
          <p:nvPr/>
        </p:nvSpPr>
        <p:spPr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5" name="Google Shape;225;p9"/>
          <p:cNvGraphicFramePr/>
          <p:nvPr/>
        </p:nvGraphicFramePr>
        <p:xfrm>
          <a:off x="634016" y="12877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{D35257E3-8462-4009-BBE6-FF6B6E85AB27}</a:tableStyleId>
              </a:tblPr>
              <a:tblGrid>
                <a:gridCol w="1876475"/>
                <a:gridCol w="3080075"/>
                <a:gridCol w="4093750"/>
                <a:gridCol w="1886350"/>
              </a:tblGrid>
              <a:tr h="576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 b="0" i="0" sz="1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475" marB="40475" marR="80950" marL="80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7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b="0" i="0" sz="1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475" marB="40475" marR="80950" marL="80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7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활동</a:t>
                      </a:r>
                      <a:endParaRPr b="0" i="0" sz="1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475" marB="40475" marR="80950" marL="80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7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 b="0" i="0" sz="1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475" marB="40475" marR="80950" marL="80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78C"/>
                    </a:solidFill>
                  </a:tcPr>
                </a:tc>
              </a:tr>
              <a:tr h="546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사전 기획</a:t>
                      </a:r>
                      <a:endParaRPr b="0" i="0" sz="1400" u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475" marB="40475" marR="80950" marL="67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04/05 ~ 04/07</a:t>
                      </a:r>
                      <a:endParaRPr/>
                    </a:p>
                  </a:txBody>
                  <a:tcPr marT="40475" marB="40475" marR="80950" marL="33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 선정 및 인공지능 학습 종류 조사</a:t>
                      </a:r>
                      <a:endParaRPr/>
                    </a:p>
                  </a:txBody>
                  <a:tcPr marT="40475" marB="40475" marR="80950" marL="33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475" marB="40475" marR="80950" marL="33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6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수집 및 가공</a:t>
                      </a:r>
                      <a:endParaRPr/>
                    </a:p>
                  </a:txBody>
                  <a:tcPr marT="40475" marB="40475" marR="80950" marL="67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04/07 ~ 04/14</a:t>
                      </a:r>
                      <a:endParaRPr/>
                    </a:p>
                  </a:txBody>
                  <a:tcPr marT="40475" marB="40475" marR="80950" marL="33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 크롤링, Labeling(Bounding Box)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475" marB="40475" marR="80950" marL="33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최장시간 소요</a:t>
                      </a:r>
                      <a:endParaRPr/>
                    </a:p>
                  </a:txBody>
                  <a:tcPr marT="40475" marB="40475" marR="80950" marL="33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6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모델 선정 및 학습</a:t>
                      </a:r>
                      <a:endParaRPr/>
                    </a:p>
                  </a:txBody>
                  <a:tcPr marT="40475" marB="40475" marR="80950" marL="67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04/08 ~ 04/23</a:t>
                      </a:r>
                      <a:endParaRPr/>
                    </a:p>
                  </a:txBody>
                  <a:tcPr marT="40475" marB="40475" marR="80950" marL="33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YOLOv5 다양한 환경에서 학습</a:t>
                      </a:r>
                      <a:endParaRPr/>
                    </a:p>
                  </a:txBody>
                  <a:tcPr marT="40475" marB="40475" marR="80950" marL="33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475" marB="40475" marR="80950" marL="33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</a:t>
                      </a:r>
                      <a:endParaRPr b="0" i="0" sz="1400" u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475" marB="40475" marR="80950" marL="67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04/15 ~ 04/23</a:t>
                      </a:r>
                      <a:endParaRPr/>
                    </a:p>
                  </a:txBody>
                  <a:tcPr marT="40475" marB="40475" marR="80950" marL="33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학습된 모델 사용하는 부분 제외하고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자체 개발</a:t>
                      </a:r>
                      <a:endParaRPr/>
                    </a:p>
                  </a:txBody>
                  <a:tcPr marT="40475" marB="40475" marR="80950" marL="33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475" marB="40475" marR="80950" marL="33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단위 TEST</a:t>
                      </a:r>
                      <a:endParaRPr b="0" i="0" sz="1400" u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475" marB="40475" marR="80950" marL="67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04/22 ~ 04/23</a:t>
                      </a:r>
                      <a:endParaRPr/>
                    </a:p>
                  </a:txBody>
                  <a:tcPr marT="40475" marB="40475" marR="80950" marL="33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기능별 테스트</a:t>
                      </a:r>
                      <a:endParaRPr/>
                    </a:p>
                  </a:txBody>
                  <a:tcPr marT="40475" marB="40475" marR="80950" marL="33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475" marB="40475" marR="80950" marL="33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최종 TEST</a:t>
                      </a:r>
                      <a:endParaRPr b="0" i="0" sz="1400" u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475" marB="40475" marR="80950" marL="67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04/24 ~ 04/25</a:t>
                      </a:r>
                      <a:endParaRPr/>
                    </a:p>
                  </a:txBody>
                  <a:tcPr marT="40475" marB="40475" marR="80950" marL="33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소스 코드 merge 후 테스트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475" marB="40475" marR="80950" marL="33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475" marB="40475" marR="80950" marL="33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발표 자료 준비</a:t>
                      </a:r>
                      <a:endParaRPr/>
                    </a:p>
                  </a:txBody>
                  <a:tcPr marT="40475" marB="40475" marR="80950" marL="67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04/24 ~ 04/25</a:t>
                      </a:r>
                      <a:endParaRPr/>
                    </a:p>
                  </a:txBody>
                  <a:tcPr marT="40475" marB="40475" marR="80950" marL="33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PPT 작성</a:t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475" marB="40475" marR="80950" marL="33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475" marB="40475" marR="80950" marL="33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4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총 개발기간</a:t>
                      </a:r>
                      <a:endParaRPr b="0" i="0" sz="1400" u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475" marB="40475" marR="80950" marL="80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04/12~04/25 (21일)</a:t>
                      </a:r>
                      <a:endParaRPr/>
                    </a:p>
                  </a:txBody>
                  <a:tcPr marT="40475" marB="40475" marR="80950" marL="33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226" name="Google Shape;226;p9"/>
          <p:cNvSpPr/>
          <p:nvPr/>
        </p:nvSpPr>
        <p:spPr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lass bottle &lt;strong&gt;icon&lt;/strong&gt; png Bottle &lt;strong&gt;icon&lt;/strong&gt; png free download" id="227" name="Google Shape;22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250" y="307250"/>
            <a:ext cx="757101" cy="7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오늘의PPT색상테마068_003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2015-01-21T11:35:38Z</dcterms:created>
  <dc:creator>Saebyeol Yu</dc:creator>
</cp:coreProperties>
</file>